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  <a:srgbClr val="CC6600"/>
    <a:srgbClr val="FF9900"/>
    <a:srgbClr val="99CC00"/>
    <a:srgbClr val="009900"/>
    <a:srgbClr val="336600"/>
    <a:srgbClr val="996600"/>
    <a:srgbClr val="CCCC00"/>
    <a:srgbClr val="808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58" autoAdjust="0"/>
    <p:restoredTop sz="94660"/>
  </p:normalViewPr>
  <p:slideViewPr>
    <p:cSldViewPr>
      <p:cViewPr varScale="1">
        <p:scale>
          <a:sx n="88" d="100"/>
          <a:sy n="88" d="100"/>
        </p:scale>
        <p:origin x="-1096" y="-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3EB112C2-9608-49E5-B8E1-64FA5B66C51D}" type="datetimeFigureOut">
              <a:rPr lang="pt-PT" smtClean="0"/>
              <a:pPr/>
              <a:t>6/11/13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E5C4C90-CA3F-44D9-9DAA-982627BA41F0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12C2-9608-49E5-B8E1-64FA5B66C51D}" type="datetimeFigureOut">
              <a:rPr lang="pt-PT" smtClean="0"/>
              <a:pPr/>
              <a:t>6/11/13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4C90-CA3F-44D9-9DAA-982627BA41F0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12C2-9608-49E5-B8E1-64FA5B66C51D}" type="datetimeFigureOut">
              <a:rPr lang="pt-PT" smtClean="0"/>
              <a:pPr/>
              <a:t>6/11/13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4C90-CA3F-44D9-9DAA-982627BA41F0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12C2-9608-49E5-B8E1-64FA5B66C51D}" type="datetimeFigureOut">
              <a:rPr lang="pt-PT" smtClean="0"/>
              <a:pPr/>
              <a:t>6/11/13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4C90-CA3F-44D9-9DAA-982627BA41F0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12C2-9608-49E5-B8E1-64FA5B66C51D}" type="datetimeFigureOut">
              <a:rPr lang="pt-PT" smtClean="0"/>
              <a:pPr/>
              <a:t>6/11/13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4C90-CA3F-44D9-9DAA-982627BA41F0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12C2-9608-49E5-B8E1-64FA5B66C51D}" type="datetimeFigureOut">
              <a:rPr lang="pt-PT" smtClean="0"/>
              <a:pPr/>
              <a:t>6/11/13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4C90-CA3F-44D9-9DAA-982627BA41F0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12C2-9608-49E5-B8E1-64FA5B66C51D}" type="datetimeFigureOut">
              <a:rPr lang="pt-PT" smtClean="0"/>
              <a:pPr/>
              <a:t>6/11/13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4C90-CA3F-44D9-9DAA-982627BA41F0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12C2-9608-49E5-B8E1-64FA5B66C51D}" type="datetimeFigureOut">
              <a:rPr lang="pt-PT" smtClean="0"/>
              <a:pPr/>
              <a:t>6/11/13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4C90-CA3F-44D9-9DAA-982627BA41F0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12C2-9608-49E5-B8E1-64FA5B66C51D}" type="datetimeFigureOut">
              <a:rPr lang="pt-PT" smtClean="0"/>
              <a:pPr/>
              <a:t>6/11/13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4C90-CA3F-44D9-9DAA-982627BA41F0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12C2-9608-49E5-B8E1-64FA5B66C51D}" type="datetimeFigureOut">
              <a:rPr lang="pt-PT" smtClean="0"/>
              <a:pPr/>
              <a:t>6/11/13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4C90-CA3F-44D9-9DAA-982627BA41F0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12C2-9608-49E5-B8E1-64FA5B66C51D}" type="datetimeFigureOut">
              <a:rPr lang="pt-PT" smtClean="0"/>
              <a:pPr/>
              <a:t>6/11/13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4C90-CA3F-44D9-9DAA-982627BA41F0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3EB112C2-9608-49E5-B8E1-64FA5B66C51D}" type="datetimeFigureOut">
              <a:rPr lang="pt-PT" smtClean="0"/>
              <a:pPr/>
              <a:t>6/11/13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EE5C4C90-CA3F-44D9-9DAA-982627BA41F0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iconarchive.com/show/hyperion-icons-by-icondesigner.net/3D-Photos-icon.html" TargetMode="External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aZ10dUEGG3Y" TargetMode="Externa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hyperlink" Target="http://www.iconarchive.com/show/hyperion-icons-by-icondesigner.net/3D-User-icon.html" TargetMode="External"/><Relationship Id="rId6" Type="http://schemas.openxmlformats.org/officeDocument/2006/relationships/image" Target="../media/image14.png"/><Relationship Id="rId7" Type="http://schemas.openxmlformats.org/officeDocument/2006/relationships/hyperlink" Target="http://www.iconarchive.com/show/hyperion-icons-by-icondesigner.net/3D-Library-icon.html" TargetMode="External"/><Relationship Id="rId8" Type="http://schemas.openxmlformats.org/officeDocument/2006/relationships/image" Target="../media/image15.png"/><Relationship Id="rId9" Type="http://schemas.openxmlformats.org/officeDocument/2006/relationships/hyperlink" Target="http://www.iconarchive.com/show/hyperion-icons-by-icondesigner.net/Network-icon.html" TargetMode="External"/><Relationship Id="rId10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iconarchive.com/show/hyperion-icons-by-icondesigner.net/3D-Photos-icon.html" TargetMode="External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ZNWEmKLLFWA" TargetMode="External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hyperlink" Target="http://www.iconarchive.com/show/hyperion-icons-by-icondesigner.net/3D-User-icon.html" TargetMode="External"/><Relationship Id="rId6" Type="http://schemas.openxmlformats.org/officeDocument/2006/relationships/image" Target="../media/image14.png"/><Relationship Id="rId7" Type="http://schemas.openxmlformats.org/officeDocument/2006/relationships/hyperlink" Target="http://www.iconarchive.com/show/hyperion-icons-by-icondesigner.net/3D-Library-icon.html" TargetMode="External"/><Relationship Id="rId8" Type="http://schemas.openxmlformats.org/officeDocument/2006/relationships/image" Target="../media/image15.png"/><Relationship Id="rId9" Type="http://schemas.openxmlformats.org/officeDocument/2006/relationships/hyperlink" Target="http://www.iconarchive.com/show/hyperion-icons-by-icondesigner.net/Network-icon.html" TargetMode="External"/><Relationship Id="rId10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iconarchive.com/show/hyperion-icons-by-icondesigner.net/3D-Photos-icon.html" TargetMode="External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7IKICVSMRys" TargetMode="External"/><Relationship Id="rId3" Type="http://schemas.openxmlformats.org/officeDocument/2006/relationships/image" Target="../media/image19.png"/><Relationship Id="rId4" Type="http://schemas.openxmlformats.org/officeDocument/2006/relationships/image" Target="../media/image12.png"/><Relationship Id="rId5" Type="http://schemas.openxmlformats.org/officeDocument/2006/relationships/hyperlink" Target="http://www.iconarchive.com/show/hyperion-icons-by-icondesigner.net/3D-User-icon.html" TargetMode="External"/><Relationship Id="rId6" Type="http://schemas.openxmlformats.org/officeDocument/2006/relationships/image" Target="../media/image14.png"/><Relationship Id="rId7" Type="http://schemas.openxmlformats.org/officeDocument/2006/relationships/hyperlink" Target="http://www.iconarchive.com/show/hyperion-icons-by-icondesigner.net/3D-Library-icon.html" TargetMode="External"/><Relationship Id="rId8" Type="http://schemas.openxmlformats.org/officeDocument/2006/relationships/image" Target="../media/image15.png"/><Relationship Id="rId9" Type="http://schemas.openxmlformats.org/officeDocument/2006/relationships/hyperlink" Target="http://www.iconarchive.com/show/hyperion-icons-by-icondesigner.net/Network-icon.html" TargetMode="External"/><Relationship Id="rId1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360000">
            <a:off x="3087903" y="3710396"/>
            <a:ext cx="5427155" cy="82152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PT" sz="4400" dirty="0" smtClean="0"/>
              <a:t>Literatura</a:t>
            </a:r>
            <a:br>
              <a:rPr lang="pt-PT" sz="4400" dirty="0" smtClean="0"/>
            </a:br>
            <a:r>
              <a:rPr lang="pt-PT" sz="4400" dirty="0" smtClean="0"/>
              <a:t>Portuguesa</a:t>
            </a:r>
            <a:br>
              <a:rPr lang="pt-PT" sz="4400" dirty="0" smtClean="0"/>
            </a:br>
            <a:r>
              <a:rPr lang="pt-PT" sz="4000" dirty="0" smtClean="0"/>
              <a:t/>
            </a:r>
            <a:br>
              <a:rPr lang="pt-PT" sz="4000" dirty="0" smtClean="0"/>
            </a:br>
            <a:r>
              <a:rPr lang="pt-PT" sz="2400" i="1" dirty="0" smtClean="0"/>
              <a:t>um patrim</a:t>
            </a:r>
            <a:r>
              <a:rPr lang="pt-PT" sz="2400" i="1" dirty="0" smtClean="0"/>
              <a:t>ónio mundial</a:t>
            </a:r>
            <a:endParaRPr lang="pt-PT" sz="2400" i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CaixaDeTexto 3"/>
          <p:cNvSpPr txBox="1"/>
          <p:nvPr/>
        </p:nvSpPr>
        <p:spPr>
          <a:xfrm rot="20486141">
            <a:off x="671866" y="4092158"/>
            <a:ext cx="23042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rgbClr val="FF0000"/>
                </a:solidFill>
                <a:latin typeface="Brush Script MT" pitchFamily="66" charset="0"/>
              </a:rPr>
              <a:t>Lu</a:t>
            </a:r>
            <a:r>
              <a:rPr lang="pt-PT" sz="2000" b="1" dirty="0" smtClean="0">
                <a:solidFill>
                  <a:srgbClr val="FF0000"/>
                </a:solidFill>
                <a:latin typeface="Brush Script MT" pitchFamily="66" charset="0"/>
              </a:rPr>
              <a:t>ís Vaz de Camões</a:t>
            </a:r>
          </a:p>
          <a:p>
            <a:r>
              <a:rPr lang="pt-PT" b="1" dirty="0" smtClean="0">
                <a:solidFill>
                  <a:srgbClr val="FF0000"/>
                </a:solidFill>
                <a:latin typeface="Brush Script MT" pitchFamily="66" charset="0"/>
              </a:rPr>
              <a:t>Fernando Pessoa</a:t>
            </a:r>
          </a:p>
          <a:p>
            <a:r>
              <a:rPr lang="pt-PT" b="1" dirty="0" smtClean="0">
                <a:solidFill>
                  <a:srgbClr val="FF0000"/>
                </a:solidFill>
                <a:latin typeface="Brush Script MT" pitchFamily="66" charset="0"/>
              </a:rPr>
              <a:t>Sophia de Mello Breyner</a:t>
            </a:r>
            <a:endParaRPr lang="pt-PT" dirty="0">
              <a:solidFill>
                <a:srgbClr val="FF0000"/>
              </a:solidFill>
              <a:latin typeface="Brush Script MT" pitchFamily="66" charset="0"/>
            </a:endParaRPr>
          </a:p>
          <a:p>
            <a:endParaRPr lang="pt-PT" sz="2000" dirty="0" smtClean="0">
              <a:solidFill>
                <a:srgbClr val="FF0000"/>
              </a:solidFill>
              <a:latin typeface="Brush Script MT" pitchFamily="66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8383">
            <a:off x="3490895" y="277185"/>
            <a:ext cx="854072" cy="79919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211960" y="188640"/>
            <a:ext cx="1920089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pt-PT" sz="1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UNIVERSIDADE</a:t>
            </a:r>
            <a:endParaRPr lang="pt-PT" sz="16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ts val="2400"/>
              </a:lnSpc>
            </a:pPr>
            <a:r>
              <a:rPr lang="pt-PT" sz="2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CATÓLICA</a:t>
            </a:r>
          </a:p>
          <a:p>
            <a:pPr algn="ctr">
              <a:lnSpc>
                <a:spcPts val="1700"/>
              </a:lnSpc>
            </a:pPr>
            <a:r>
              <a:rPr lang="pt-PT" sz="1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PORTUGUESA</a:t>
            </a:r>
            <a:endParaRPr lang="pt-PT" sz="14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Conexão recta 7"/>
          <p:cNvCxnSpPr/>
          <p:nvPr/>
        </p:nvCxnSpPr>
        <p:spPr>
          <a:xfrm>
            <a:off x="5988033" y="292581"/>
            <a:ext cx="0" cy="792088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6135319" y="332656"/>
            <a:ext cx="3008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pt-PT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FACULDADE </a:t>
            </a:r>
          </a:p>
          <a:p>
            <a:pPr>
              <a:lnSpc>
                <a:spcPts val="2400"/>
              </a:lnSpc>
            </a:pPr>
            <a:r>
              <a:rPr lang="pt-PT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CIÊNCIAS HUMANAS</a:t>
            </a:r>
            <a:endParaRPr lang="pt-PT" sz="2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www.dezpeme.com/tshirt/o_meu_lado_diabolico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1" b="19649"/>
          <a:stretch/>
        </p:blipFill>
        <p:spPr bwMode="auto">
          <a:xfrm>
            <a:off x="4788024" y="4581128"/>
            <a:ext cx="1524000" cy="155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1811">
            <a:off x="6913704" y="2743665"/>
            <a:ext cx="2001438" cy="3220176"/>
          </a:xfrm>
          <a:prstGeom prst="rect">
            <a:avLst/>
          </a:prstGeom>
        </p:spPr>
      </p:pic>
      <p:pic>
        <p:nvPicPr>
          <p:cNvPr id="11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5347">
            <a:off x="1713203" y="1496388"/>
            <a:ext cx="2109391" cy="1790310"/>
          </a:xfrm>
          <a:prstGeom prst="rect">
            <a:avLst/>
          </a:prstGeom>
        </p:spPr>
      </p:pic>
      <p:sp>
        <p:nvSpPr>
          <p:cNvPr id="12" name="CaixaDeTexto 1"/>
          <p:cNvSpPr txBox="1"/>
          <p:nvPr/>
        </p:nvSpPr>
        <p:spPr>
          <a:xfrm rot="20938031">
            <a:off x="1709669" y="2149589"/>
            <a:ext cx="2358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rush Script MT" pitchFamily="66" charset="0"/>
              </a:rPr>
              <a:t>U</a:t>
            </a:r>
            <a:r>
              <a:rPr lang="pt-PT" sz="2400" dirty="0" smtClean="0">
                <a:latin typeface="Brush Script MT" pitchFamily="66" charset="0"/>
              </a:rPr>
              <a:t>m poema </a:t>
            </a:r>
          </a:p>
          <a:p>
            <a:pPr algn="ctr"/>
            <a:r>
              <a:rPr lang="pt-PT" sz="2400" dirty="0" smtClean="0">
                <a:latin typeface="Brush Script MT" pitchFamily="66" charset="0"/>
              </a:rPr>
              <a:t>por dia</a:t>
            </a:r>
            <a:endParaRPr lang="pt-PT" sz="2400" dirty="0"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438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548" y="1784978"/>
            <a:ext cx="4093588" cy="301333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8449">
            <a:off x="-158209" y="-244762"/>
            <a:ext cx="3080406" cy="261444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 rot="20557810">
            <a:off x="378651" y="516075"/>
            <a:ext cx="23581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dirty="0" smtClean="0">
                <a:latin typeface="Brush Script MT" pitchFamily="66" charset="0"/>
              </a:rPr>
              <a:t>Lu</a:t>
            </a:r>
            <a:r>
              <a:rPr lang="pt-PT" sz="3200" dirty="0" smtClean="0">
                <a:latin typeface="Brush Script MT" pitchFamily="66" charset="0"/>
              </a:rPr>
              <a:t>ís Vaz de Camões</a:t>
            </a:r>
            <a:endParaRPr lang="pt-PT" sz="3200" dirty="0">
              <a:latin typeface="Brush Script MT" pitchFamily="66" charset="0"/>
            </a:endParaRPr>
          </a:p>
        </p:txBody>
      </p:sp>
      <p:pic>
        <p:nvPicPr>
          <p:cNvPr id="5122" name="Picture 2" descr="3D User ico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5" y="5727336"/>
            <a:ext cx="1374071" cy="137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3D Library icon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738191"/>
            <a:ext cx="1435224" cy="143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Network icon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484" y="5749955"/>
            <a:ext cx="1423460" cy="142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3D Photos icon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693" y="5733256"/>
            <a:ext cx="1413355" cy="141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12160" y="2682785"/>
            <a:ext cx="2664296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000000"/>
                </a:solidFill>
              </a:rPr>
              <a:t>Poeta portugu</a:t>
            </a:r>
            <a:r>
              <a:rPr lang="pt-BR" dirty="0" smtClean="0">
                <a:solidFill>
                  <a:srgbClr val="000000"/>
                </a:solidFill>
              </a:rPr>
              <a:t>ês</a:t>
            </a:r>
            <a:r>
              <a:rPr lang="pt-BR" dirty="0" smtClean="0">
                <a:solidFill>
                  <a:srgbClr val="000000"/>
                </a:solidFill>
              </a:rPr>
              <a:t>, </a:t>
            </a:r>
            <a:r>
              <a:rPr lang="pt-BR" dirty="0">
                <a:solidFill>
                  <a:srgbClr val="000000"/>
                </a:solidFill>
              </a:rPr>
              <a:t>considerado uma das maiores figuras da </a:t>
            </a:r>
            <a:r>
              <a:rPr lang="pt-BR" dirty="0" smtClean="0">
                <a:solidFill>
                  <a:srgbClr val="000000"/>
                </a:solidFill>
              </a:rPr>
              <a:t>literatura portuguesa e </a:t>
            </a:r>
            <a:r>
              <a:rPr lang="pt-BR" dirty="0">
                <a:solidFill>
                  <a:srgbClr val="000000"/>
                </a:solidFill>
              </a:rPr>
              <a:t>um dos grandes poetas do ocidente.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8184" y="2204864"/>
            <a:ext cx="2165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1524 - 1580 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91680" y="4798313"/>
            <a:ext cx="4104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(</a:t>
            </a:r>
            <a:r>
              <a:rPr lang="en-US" sz="1100" dirty="0" err="1" smtClean="0"/>
              <a:t>clica</a:t>
            </a:r>
            <a:r>
              <a:rPr lang="en-US" sz="1100" dirty="0" smtClean="0"/>
              <a:t> </a:t>
            </a:r>
            <a:r>
              <a:rPr lang="en-US" sz="1100" dirty="0" err="1" smtClean="0"/>
              <a:t>na</a:t>
            </a:r>
            <a:r>
              <a:rPr lang="en-US" sz="1100" dirty="0" smtClean="0"/>
              <a:t> </a:t>
            </a:r>
            <a:r>
              <a:rPr lang="en-US" sz="1100" dirty="0" err="1" smtClean="0"/>
              <a:t>imagem</a:t>
            </a:r>
            <a:r>
              <a:rPr lang="en-US" sz="1100" dirty="0" smtClean="0"/>
              <a:t> </a:t>
            </a:r>
            <a:r>
              <a:rPr lang="en-US" sz="1100" dirty="0" err="1" smtClean="0"/>
              <a:t>para</a:t>
            </a:r>
            <a:r>
              <a:rPr lang="en-US" sz="1100" dirty="0" smtClean="0"/>
              <a:t> </a:t>
            </a:r>
            <a:r>
              <a:rPr lang="en-US" sz="1100" dirty="0" err="1" smtClean="0"/>
              <a:t>veres</a:t>
            </a:r>
            <a:r>
              <a:rPr lang="en-US" sz="1100" dirty="0" smtClean="0"/>
              <a:t> e </a:t>
            </a:r>
            <a:r>
              <a:rPr lang="en-US" sz="1100" dirty="0" err="1"/>
              <a:t>ouvires</a:t>
            </a:r>
            <a:r>
              <a:rPr lang="en-US" sz="1100" dirty="0"/>
              <a:t> </a:t>
            </a:r>
            <a:r>
              <a:rPr lang="de-DE" sz="1100" dirty="0"/>
              <a:t>Ana </a:t>
            </a:r>
            <a:r>
              <a:rPr lang="de-DE" sz="1100" dirty="0" smtClean="0"/>
              <a:t>Deus a </a:t>
            </a:r>
            <a:r>
              <a:rPr lang="de-DE" sz="1100" dirty="0" err="1" smtClean="0"/>
              <a:t>declamar</a:t>
            </a:r>
            <a:r>
              <a:rPr lang="de-DE" sz="1100" dirty="0" smtClean="0"/>
              <a:t> um dos </a:t>
            </a:r>
            <a:r>
              <a:rPr lang="de-DE" sz="1100" dirty="0" err="1" smtClean="0"/>
              <a:t>seus</a:t>
            </a:r>
            <a:r>
              <a:rPr lang="de-DE" sz="1100" dirty="0" smtClean="0"/>
              <a:t> </a:t>
            </a:r>
            <a:r>
              <a:rPr lang="de-DE" sz="1100" dirty="0" err="1" smtClean="0"/>
              <a:t>poemas</a:t>
            </a:r>
            <a:r>
              <a:rPr lang="de-DE" sz="1100" dirty="0" smtClean="0"/>
              <a:t>,</a:t>
            </a:r>
            <a:r>
              <a:rPr lang="en-US" sz="1100" dirty="0" smtClean="0"/>
              <a:t> </a:t>
            </a:r>
            <a:r>
              <a:rPr lang="en-US" sz="1100" dirty="0" err="1" smtClean="0"/>
              <a:t>para</a:t>
            </a:r>
            <a:r>
              <a:rPr lang="en-US" sz="1100" dirty="0" smtClean="0"/>
              <a:t> a </a:t>
            </a:r>
            <a:r>
              <a:rPr lang="en-US" sz="1100" dirty="0" err="1" smtClean="0"/>
              <a:t>rubrica</a:t>
            </a:r>
            <a:r>
              <a:rPr lang="en-US" sz="1100" dirty="0" smtClean="0"/>
              <a:t> </a:t>
            </a:r>
            <a:r>
              <a:rPr lang="en-US" sz="1100" i="1" dirty="0" smtClean="0"/>
              <a:t>Um </a:t>
            </a:r>
            <a:r>
              <a:rPr lang="en-US" sz="1100" i="1" dirty="0" err="1"/>
              <a:t>p</a:t>
            </a:r>
            <a:r>
              <a:rPr lang="en-US" sz="1100" i="1" dirty="0" err="1" smtClean="0"/>
              <a:t>oema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por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dia</a:t>
            </a:r>
            <a:r>
              <a:rPr lang="en-US" sz="1100" i="1" dirty="0" smtClean="0"/>
              <a:t> </a:t>
            </a:r>
            <a:r>
              <a:rPr lang="en-US" sz="1100" dirty="0" smtClean="0"/>
              <a:t>da RTP)</a:t>
            </a:r>
            <a:endParaRPr lang="en-US" sz="1100" dirty="0"/>
          </a:p>
        </p:txBody>
      </p:sp>
      <p:pic>
        <p:nvPicPr>
          <p:cNvPr id="16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49" y="1772816"/>
            <a:ext cx="1604167" cy="1361510"/>
          </a:xfrm>
          <a:prstGeom prst="rect">
            <a:avLst/>
          </a:prstGeom>
        </p:spPr>
      </p:pic>
      <p:sp>
        <p:nvSpPr>
          <p:cNvPr id="17" name="CaixaDeTexto 1"/>
          <p:cNvSpPr txBox="1"/>
          <p:nvPr/>
        </p:nvSpPr>
        <p:spPr>
          <a:xfrm rot="502684">
            <a:off x="574056" y="2199990"/>
            <a:ext cx="2358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rush Script MT" pitchFamily="66" charset="0"/>
              </a:rPr>
              <a:t>U</a:t>
            </a:r>
            <a:r>
              <a:rPr lang="pt-PT" dirty="0" smtClean="0">
                <a:latin typeface="Brush Script MT" pitchFamily="66" charset="0"/>
              </a:rPr>
              <a:t>m poema </a:t>
            </a:r>
          </a:p>
          <a:p>
            <a:pPr algn="ctr"/>
            <a:r>
              <a:rPr lang="pt-PT" dirty="0" smtClean="0">
                <a:latin typeface="Brush Script MT" pitchFamily="66" charset="0"/>
              </a:rPr>
              <a:t>por dia</a:t>
            </a:r>
            <a:endParaRPr lang="pt-PT" dirty="0"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44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fill="hold" nodeType="after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-0.00463 L 0.00417 -0.0676 " pathEditMode="relative" rAng="0" ptsTypes="AA" p14:bounceEnd="72000">
                                          <p:cBhvr>
                                            <p:cTn id="6" dur="20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8" y="-31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-0.00463 L 0.00417 -0.0676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8" y="-31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r="20761"/>
          <a:stretch/>
        </p:blipFill>
        <p:spPr>
          <a:xfrm>
            <a:off x="1691680" y="1772816"/>
            <a:ext cx="4176464" cy="302433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8449">
            <a:off x="-158209" y="-244762"/>
            <a:ext cx="3080406" cy="261444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 rot="20557810">
            <a:off x="378651" y="516075"/>
            <a:ext cx="23581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dirty="0" smtClean="0">
                <a:latin typeface="Brush Script MT" pitchFamily="66" charset="0"/>
              </a:rPr>
              <a:t>Fernando</a:t>
            </a:r>
            <a:endParaRPr lang="pt-PT" sz="3200" dirty="0">
              <a:latin typeface="Brush Script MT" pitchFamily="66" charset="0"/>
            </a:endParaRPr>
          </a:p>
          <a:p>
            <a:pPr algn="ctr"/>
            <a:r>
              <a:rPr lang="pt-PT" sz="3200" dirty="0" smtClean="0">
                <a:latin typeface="Brush Script MT" pitchFamily="66" charset="0"/>
              </a:rPr>
              <a:t>Pessoa</a:t>
            </a:r>
            <a:endParaRPr lang="pt-PT" sz="3200" dirty="0">
              <a:latin typeface="Brush Script MT" pitchFamily="66" charset="0"/>
            </a:endParaRPr>
          </a:p>
        </p:txBody>
      </p:sp>
      <p:pic>
        <p:nvPicPr>
          <p:cNvPr id="5122" name="Picture 2" descr="3D User ico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5" y="5727336"/>
            <a:ext cx="1374071" cy="137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3D Library icon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738191"/>
            <a:ext cx="1435224" cy="143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Network icon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484" y="5749955"/>
            <a:ext cx="1423460" cy="142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3D Photos icon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693" y="5733256"/>
            <a:ext cx="1413355" cy="141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12160" y="2160727"/>
            <a:ext cx="2664296" cy="2708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700" dirty="0"/>
              <a:t>É considerado um dos maiores poetas da Língua Portuguesa, e da Literatura Universal, muitas vezes comparado com Luís de Camões. O crítico </a:t>
            </a:r>
            <a:r>
              <a:rPr lang="pt-BR" sz="1700" dirty="0" smtClean="0"/>
              <a:t>literário </a:t>
            </a:r>
            <a:r>
              <a:rPr lang="pt-BR" sz="1700" dirty="0"/>
              <a:t>Harold Bloom considerou a sua obra um "legado da língua portuguesa ao mundo".</a:t>
            </a:r>
            <a:endParaRPr lang="en-US" sz="17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0192" y="1656671"/>
            <a:ext cx="2165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1888 - 1935 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91680" y="4798313"/>
            <a:ext cx="4104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(</a:t>
            </a:r>
            <a:r>
              <a:rPr lang="en-US" sz="1100" dirty="0" err="1" smtClean="0"/>
              <a:t>clica</a:t>
            </a:r>
            <a:r>
              <a:rPr lang="en-US" sz="1100" dirty="0" smtClean="0"/>
              <a:t> </a:t>
            </a:r>
            <a:r>
              <a:rPr lang="en-US" sz="1100" dirty="0" err="1" smtClean="0"/>
              <a:t>na</a:t>
            </a:r>
            <a:r>
              <a:rPr lang="en-US" sz="1100" dirty="0" smtClean="0"/>
              <a:t> </a:t>
            </a:r>
            <a:r>
              <a:rPr lang="en-US" sz="1100" dirty="0" err="1" smtClean="0"/>
              <a:t>imagem</a:t>
            </a:r>
            <a:r>
              <a:rPr lang="en-US" sz="1100" dirty="0" smtClean="0"/>
              <a:t> </a:t>
            </a:r>
            <a:r>
              <a:rPr lang="en-US" sz="1100" dirty="0" err="1" smtClean="0"/>
              <a:t>para</a:t>
            </a:r>
            <a:r>
              <a:rPr lang="en-US" sz="1100" dirty="0" smtClean="0"/>
              <a:t> </a:t>
            </a:r>
            <a:r>
              <a:rPr lang="en-US" sz="1100" dirty="0" err="1" smtClean="0"/>
              <a:t>veres</a:t>
            </a:r>
            <a:r>
              <a:rPr lang="en-US" sz="1100" dirty="0" smtClean="0"/>
              <a:t> e </a:t>
            </a:r>
            <a:r>
              <a:rPr lang="en-US" sz="1100" dirty="0" err="1"/>
              <a:t>ouvires</a:t>
            </a:r>
            <a:r>
              <a:rPr lang="en-US" sz="1100" dirty="0"/>
              <a:t> </a:t>
            </a:r>
            <a:r>
              <a:rPr lang="de-DE" sz="1100" dirty="0" smtClean="0"/>
              <a:t>Pedro </a:t>
            </a:r>
            <a:r>
              <a:rPr lang="de-DE" sz="1100" dirty="0" err="1" smtClean="0"/>
              <a:t>Lamares</a:t>
            </a:r>
            <a:r>
              <a:rPr lang="de-DE" sz="1100" dirty="0" smtClean="0"/>
              <a:t> a </a:t>
            </a:r>
            <a:r>
              <a:rPr lang="de-DE" sz="1100" dirty="0" err="1" smtClean="0"/>
              <a:t>declamar</a:t>
            </a:r>
            <a:r>
              <a:rPr lang="de-DE" sz="1100" dirty="0" smtClean="0"/>
              <a:t> um dos </a:t>
            </a:r>
            <a:r>
              <a:rPr lang="de-DE" sz="1100" dirty="0" err="1" smtClean="0"/>
              <a:t>seus</a:t>
            </a:r>
            <a:r>
              <a:rPr lang="de-DE" sz="1100" dirty="0" smtClean="0"/>
              <a:t> </a:t>
            </a:r>
            <a:r>
              <a:rPr lang="de-DE" sz="1100" dirty="0" err="1" smtClean="0"/>
              <a:t>poemas</a:t>
            </a:r>
            <a:r>
              <a:rPr lang="de-DE" sz="1100" dirty="0" smtClean="0"/>
              <a:t>,</a:t>
            </a:r>
            <a:r>
              <a:rPr lang="en-US" sz="1100" dirty="0" smtClean="0"/>
              <a:t> </a:t>
            </a:r>
            <a:r>
              <a:rPr lang="en-US" sz="1100" dirty="0" err="1" smtClean="0"/>
              <a:t>para</a:t>
            </a:r>
            <a:r>
              <a:rPr lang="en-US" sz="1100" dirty="0" smtClean="0"/>
              <a:t> a </a:t>
            </a:r>
            <a:r>
              <a:rPr lang="en-US" sz="1100" dirty="0" err="1" smtClean="0"/>
              <a:t>rubrica</a:t>
            </a:r>
            <a:r>
              <a:rPr lang="en-US" sz="1100" dirty="0" smtClean="0"/>
              <a:t> </a:t>
            </a:r>
            <a:r>
              <a:rPr lang="en-US" sz="1100" i="1" dirty="0" smtClean="0"/>
              <a:t>Um </a:t>
            </a:r>
            <a:r>
              <a:rPr lang="en-US" sz="1100" i="1" dirty="0" err="1"/>
              <a:t>p</a:t>
            </a:r>
            <a:r>
              <a:rPr lang="en-US" sz="1100" i="1" dirty="0" err="1" smtClean="0"/>
              <a:t>oema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por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dia</a:t>
            </a:r>
            <a:r>
              <a:rPr lang="en-US" sz="1100" i="1" dirty="0" smtClean="0"/>
              <a:t> </a:t>
            </a:r>
            <a:r>
              <a:rPr lang="en-US" sz="1100" dirty="0" smtClean="0"/>
              <a:t>da RTP)</a:t>
            </a:r>
            <a:endParaRPr lang="en-US" sz="1100" dirty="0"/>
          </a:p>
        </p:txBody>
      </p:sp>
      <p:pic>
        <p:nvPicPr>
          <p:cNvPr id="16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49" y="1772816"/>
            <a:ext cx="1604167" cy="1361510"/>
          </a:xfrm>
          <a:prstGeom prst="rect">
            <a:avLst/>
          </a:prstGeom>
        </p:spPr>
      </p:pic>
      <p:sp>
        <p:nvSpPr>
          <p:cNvPr id="17" name="CaixaDeTexto 1"/>
          <p:cNvSpPr txBox="1"/>
          <p:nvPr/>
        </p:nvSpPr>
        <p:spPr>
          <a:xfrm rot="502684">
            <a:off x="574056" y="2199990"/>
            <a:ext cx="2358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rush Script MT" pitchFamily="66" charset="0"/>
              </a:rPr>
              <a:t>U</a:t>
            </a:r>
            <a:r>
              <a:rPr lang="pt-PT" dirty="0" smtClean="0">
                <a:latin typeface="Brush Script MT" pitchFamily="66" charset="0"/>
              </a:rPr>
              <a:t>m poema </a:t>
            </a:r>
          </a:p>
          <a:p>
            <a:pPr algn="ctr"/>
            <a:r>
              <a:rPr lang="pt-PT" dirty="0" smtClean="0">
                <a:latin typeface="Brush Script MT" pitchFamily="66" charset="0"/>
              </a:rPr>
              <a:t>por dia</a:t>
            </a:r>
            <a:endParaRPr lang="pt-PT" dirty="0"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2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fill="hold" nodeType="after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-0.00463 L 0.00417 -0.0676 " pathEditMode="relative" rAng="0" ptsTypes="AA" p14:bounceEnd="72000">
                                          <p:cBhvr>
                                            <p:cTn id="6" dur="20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8" y="-31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-0.00463 L 0.00417 -0.0676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8" y="-31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4217"/>
          <a:stretch/>
        </p:blipFill>
        <p:spPr>
          <a:xfrm>
            <a:off x="1674025" y="1772816"/>
            <a:ext cx="4238322" cy="302433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8449">
            <a:off x="-158209" y="-244762"/>
            <a:ext cx="3080406" cy="261444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 rot="20557810">
            <a:off x="378651" y="516075"/>
            <a:ext cx="23581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dirty="0" smtClean="0">
                <a:latin typeface="Brush Script MT" pitchFamily="66" charset="0"/>
              </a:rPr>
              <a:t>Sophia de </a:t>
            </a:r>
          </a:p>
          <a:p>
            <a:pPr algn="ctr"/>
            <a:r>
              <a:rPr lang="pt-PT" sz="3200" dirty="0" smtClean="0">
                <a:latin typeface="Brush Script MT" pitchFamily="66" charset="0"/>
              </a:rPr>
              <a:t>Melo Breyner</a:t>
            </a:r>
            <a:endParaRPr lang="pt-PT" sz="3200" dirty="0">
              <a:latin typeface="Brush Script MT" pitchFamily="66" charset="0"/>
            </a:endParaRPr>
          </a:p>
        </p:txBody>
      </p:sp>
      <p:pic>
        <p:nvPicPr>
          <p:cNvPr id="5122" name="Picture 2" descr="3D User ico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5" y="5727336"/>
            <a:ext cx="1374071" cy="137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3D Library icon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738191"/>
            <a:ext cx="1435224" cy="143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Network icon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484" y="5749955"/>
            <a:ext cx="1423460" cy="142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3D Photos icon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693" y="5733256"/>
            <a:ext cx="1413355" cy="141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12160" y="2519025"/>
            <a:ext cx="26642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U</a:t>
            </a:r>
            <a:r>
              <a:rPr lang="pt-BR" sz="1600" dirty="0" err="1" smtClean="0"/>
              <a:t>ma</a:t>
            </a:r>
            <a:r>
              <a:rPr lang="pt-BR" sz="1600" dirty="0" smtClean="0"/>
              <a:t> </a:t>
            </a:r>
            <a:r>
              <a:rPr lang="pt-BR" sz="1600" dirty="0"/>
              <a:t>das mais importantes poetisas portuguesas </a:t>
            </a:r>
            <a:r>
              <a:rPr lang="pt-BR" sz="1600" dirty="0" smtClean="0"/>
              <a:t>do </a:t>
            </a:r>
            <a:r>
              <a:rPr lang="pt-BR" sz="1600" dirty="0"/>
              <a:t>século XX. Foi a primeira mulher portuguesa a receber o mais importante galardão literário da língua portuguesa, o Prémio Camões, em 1999.</a:t>
            </a:r>
            <a:endParaRPr lang="en-US" sz="17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0192" y="2014969"/>
            <a:ext cx="2165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1919 - 2004 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91680" y="4798313"/>
            <a:ext cx="4104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(</a:t>
            </a:r>
            <a:r>
              <a:rPr lang="en-US" sz="1100" dirty="0" err="1" smtClean="0"/>
              <a:t>clica</a:t>
            </a:r>
            <a:r>
              <a:rPr lang="en-US" sz="1100" dirty="0" smtClean="0"/>
              <a:t> </a:t>
            </a:r>
            <a:r>
              <a:rPr lang="en-US" sz="1100" dirty="0" err="1" smtClean="0"/>
              <a:t>na</a:t>
            </a:r>
            <a:r>
              <a:rPr lang="en-US" sz="1100" dirty="0" smtClean="0"/>
              <a:t> </a:t>
            </a:r>
            <a:r>
              <a:rPr lang="en-US" sz="1100" dirty="0" err="1" smtClean="0"/>
              <a:t>imagem</a:t>
            </a:r>
            <a:r>
              <a:rPr lang="en-US" sz="1100" dirty="0" smtClean="0"/>
              <a:t> </a:t>
            </a:r>
            <a:r>
              <a:rPr lang="en-US" sz="1100" dirty="0" err="1" smtClean="0"/>
              <a:t>para</a:t>
            </a:r>
            <a:r>
              <a:rPr lang="en-US" sz="1100" dirty="0" smtClean="0"/>
              <a:t> </a:t>
            </a:r>
            <a:r>
              <a:rPr lang="en-US" sz="1100" dirty="0" err="1" smtClean="0"/>
              <a:t>veres</a:t>
            </a:r>
            <a:r>
              <a:rPr lang="en-US" sz="1100" dirty="0" smtClean="0"/>
              <a:t> e </a:t>
            </a:r>
            <a:r>
              <a:rPr lang="en-US" sz="1100" dirty="0" err="1"/>
              <a:t>ouvires</a:t>
            </a:r>
            <a:r>
              <a:rPr lang="en-US" sz="1100" dirty="0"/>
              <a:t> </a:t>
            </a:r>
            <a:r>
              <a:rPr lang="de-DE" sz="1100" dirty="0" smtClean="0"/>
              <a:t>Rita </a:t>
            </a:r>
            <a:r>
              <a:rPr lang="de-DE" sz="1100" dirty="0" err="1" smtClean="0"/>
              <a:t>Loureiro</a:t>
            </a:r>
            <a:r>
              <a:rPr lang="de-DE" sz="1100" dirty="0" smtClean="0"/>
              <a:t> a </a:t>
            </a:r>
            <a:r>
              <a:rPr lang="de-DE" sz="1100" dirty="0" err="1" smtClean="0"/>
              <a:t>declamar</a:t>
            </a:r>
            <a:r>
              <a:rPr lang="de-DE" sz="1100" dirty="0" smtClean="0"/>
              <a:t> um dos </a:t>
            </a:r>
            <a:r>
              <a:rPr lang="de-DE" sz="1100" dirty="0" err="1" smtClean="0"/>
              <a:t>seus</a:t>
            </a:r>
            <a:r>
              <a:rPr lang="de-DE" sz="1100" dirty="0" smtClean="0"/>
              <a:t> </a:t>
            </a:r>
            <a:r>
              <a:rPr lang="de-DE" sz="1100" dirty="0" err="1" smtClean="0"/>
              <a:t>poemas</a:t>
            </a:r>
            <a:r>
              <a:rPr lang="de-DE" sz="1100" dirty="0" smtClean="0"/>
              <a:t>,</a:t>
            </a:r>
            <a:r>
              <a:rPr lang="en-US" sz="1100" dirty="0" smtClean="0"/>
              <a:t> </a:t>
            </a:r>
            <a:r>
              <a:rPr lang="en-US" sz="1100" dirty="0" err="1" smtClean="0"/>
              <a:t>para</a:t>
            </a:r>
            <a:r>
              <a:rPr lang="en-US" sz="1100" dirty="0" smtClean="0"/>
              <a:t> a </a:t>
            </a:r>
            <a:r>
              <a:rPr lang="en-US" sz="1100" dirty="0" err="1" smtClean="0"/>
              <a:t>rubrica</a:t>
            </a:r>
            <a:r>
              <a:rPr lang="en-US" sz="1100" dirty="0" smtClean="0"/>
              <a:t> </a:t>
            </a:r>
            <a:r>
              <a:rPr lang="en-US" sz="1100" i="1" dirty="0" smtClean="0"/>
              <a:t>Um </a:t>
            </a:r>
            <a:r>
              <a:rPr lang="en-US" sz="1100" i="1" dirty="0" err="1"/>
              <a:t>p</a:t>
            </a:r>
            <a:r>
              <a:rPr lang="en-US" sz="1100" i="1" dirty="0" err="1" smtClean="0"/>
              <a:t>oema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por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dia</a:t>
            </a:r>
            <a:r>
              <a:rPr lang="en-US" sz="1100" i="1" dirty="0" smtClean="0"/>
              <a:t> </a:t>
            </a:r>
            <a:r>
              <a:rPr lang="en-US" sz="1100" dirty="0" smtClean="0"/>
              <a:t>da RTP)</a:t>
            </a:r>
            <a:endParaRPr lang="en-US" sz="1100" dirty="0"/>
          </a:p>
        </p:txBody>
      </p:sp>
      <p:pic>
        <p:nvPicPr>
          <p:cNvPr id="16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49" y="1772816"/>
            <a:ext cx="1604167" cy="1361510"/>
          </a:xfrm>
          <a:prstGeom prst="rect">
            <a:avLst/>
          </a:prstGeom>
        </p:spPr>
      </p:pic>
      <p:sp>
        <p:nvSpPr>
          <p:cNvPr id="17" name="CaixaDeTexto 1"/>
          <p:cNvSpPr txBox="1"/>
          <p:nvPr/>
        </p:nvSpPr>
        <p:spPr>
          <a:xfrm rot="502684">
            <a:off x="574056" y="2199990"/>
            <a:ext cx="2358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rush Script MT" pitchFamily="66" charset="0"/>
              </a:rPr>
              <a:t>U</a:t>
            </a:r>
            <a:r>
              <a:rPr lang="pt-PT" dirty="0" smtClean="0">
                <a:latin typeface="Brush Script MT" pitchFamily="66" charset="0"/>
              </a:rPr>
              <a:t>m poema </a:t>
            </a:r>
          </a:p>
          <a:p>
            <a:pPr algn="ctr"/>
            <a:r>
              <a:rPr lang="pt-PT" dirty="0" smtClean="0">
                <a:latin typeface="Brush Script MT" pitchFamily="66" charset="0"/>
              </a:rPr>
              <a:t>por dia</a:t>
            </a:r>
            <a:endParaRPr lang="pt-PT" dirty="0"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05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fill="hold" nodeType="after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-0.00463 L 0.00417 -0.0676 " pathEditMode="relative" rAng="0" ptsTypes="AA" p14:bounceEnd="72000">
                                          <p:cBhvr>
                                            <p:cTn id="6" dur="20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8" y="-31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-0.00463 L 0.00417 -0.0676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8" y="-31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TC101790492[[fn=Livro de Desenhos]]</Template>
  <TotalTime>1301</TotalTime>
  <Words>228</Words>
  <Application>Microsoft Macintosh PowerPoint</Application>
  <PresentationFormat>On-screen Show (4:3)</PresentationFormat>
  <Paragraphs>31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Sketchbook</vt:lpstr>
      <vt:lpstr>Literatura Portuguesa  um património mundial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</dc:creator>
  <cp:lastModifiedBy>Ana P.</cp:lastModifiedBy>
  <cp:revision>94</cp:revision>
  <dcterms:created xsi:type="dcterms:W3CDTF">2011-11-07T13:23:09Z</dcterms:created>
  <dcterms:modified xsi:type="dcterms:W3CDTF">2013-06-11T01:21:47Z</dcterms:modified>
</cp:coreProperties>
</file>